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70" r:id="rId3"/>
    <p:sldId id="266" r:id="rId4"/>
    <p:sldId id="274" r:id="rId5"/>
    <p:sldId id="258" r:id="rId6"/>
    <p:sldId id="259" r:id="rId7"/>
    <p:sldId id="260" r:id="rId8"/>
    <p:sldId id="272" r:id="rId9"/>
    <p:sldId id="269" r:id="rId10"/>
    <p:sldId id="273" r:id="rId11"/>
    <p:sldId id="268" r:id="rId12"/>
    <p:sldId id="262" r:id="rId13"/>
    <p:sldId id="263" r:id="rId14"/>
    <p:sldId id="264" r:id="rId15"/>
    <p:sldId id="265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2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444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42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163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8524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4474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295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576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968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479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72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897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328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009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886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73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066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45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55CB5B0-29D1-4699-B461-1A0D48577479}" type="datetimeFigureOut">
              <a:rPr lang="de-DE" smtClean="0"/>
              <a:t>01.01.2022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9211F-A2A3-49A8-8CFE-3E69020BBA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64848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3EC5BD-5A2E-4578-B419-E0807986D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183" y="1110245"/>
            <a:ext cx="5927464" cy="4694816"/>
          </a:xfrm>
        </p:spPr>
        <p:txBody>
          <a:bodyPr/>
          <a:lstStyle/>
          <a:p>
            <a:pPr algn="ctr"/>
            <a:r>
              <a:rPr lang="hu-HU" dirty="0"/>
              <a:t>Tarjánvárosi</a:t>
            </a:r>
            <a:br>
              <a:rPr lang="hu-HU" dirty="0"/>
            </a:br>
            <a:r>
              <a:rPr lang="hu-HU" dirty="0"/>
              <a:t>Szent Gellért Plébánia</a:t>
            </a:r>
            <a:br>
              <a:rPr lang="hu-HU" dirty="0"/>
            </a:br>
            <a:r>
              <a:rPr lang="hu-HU" dirty="0"/>
              <a:t>2021</a:t>
            </a:r>
            <a:endParaRPr lang="de-DE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7FF1648-DE62-4FD5-8267-37FF0297B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5510" y="5419824"/>
            <a:ext cx="5648308" cy="861420"/>
          </a:xfrm>
        </p:spPr>
        <p:txBody>
          <a:bodyPr/>
          <a:lstStyle/>
          <a:p>
            <a:r>
              <a:rPr lang="hu-HU" dirty="0"/>
              <a:t>Programok, gazdasági beszámoló</a:t>
            </a:r>
          </a:p>
          <a:p>
            <a:r>
              <a:rPr lang="hu-HU" dirty="0"/>
              <a:t>Benyik György plébános</a:t>
            </a:r>
            <a:endParaRPr lang="de-DE" dirty="0"/>
          </a:p>
        </p:txBody>
      </p:sp>
      <p:pic>
        <p:nvPicPr>
          <p:cNvPr id="1026" name="Picture 2" descr="http://szegedtarjanplebania.hu/images/Image-BonumTV-01.jpg">
            <a:extLst>
              <a:ext uri="{FF2B5EF4-FFF2-40B4-BE49-F238E27FC236}">
                <a16:creationId xmlns:a16="http://schemas.microsoft.com/office/drawing/2014/main" id="{7137DBF5-F322-44E8-A892-7129A8905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509" y="1613644"/>
            <a:ext cx="5648308" cy="317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473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279E85-92C0-4B98-A60F-2C0EE561D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/>
          <a:lstStyle/>
          <a:p>
            <a:r>
              <a:rPr lang="hu-HU" dirty="0" err="1"/>
              <a:t>Vox</a:t>
            </a:r>
            <a:r>
              <a:rPr lang="hu-HU" dirty="0"/>
              <a:t> </a:t>
            </a:r>
            <a:r>
              <a:rPr lang="hu-HU" dirty="0" err="1"/>
              <a:t>Laetitiae</a:t>
            </a:r>
            <a:r>
              <a:rPr lang="hu-HU" dirty="0"/>
              <a:t> kórus 11 fő.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ECD398-C8B9-4A8D-8195-897ED760D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Karvezető Simon Bálint</a:t>
            </a:r>
          </a:p>
          <a:p>
            <a:r>
              <a:rPr lang="hu-HU" dirty="0"/>
              <a:t>Több orgona koncert</a:t>
            </a:r>
          </a:p>
          <a:p>
            <a:r>
              <a:rPr lang="hu-HU" dirty="0"/>
              <a:t>Főbb fellépések:</a:t>
            </a:r>
          </a:p>
          <a:p>
            <a:pPr lvl="1"/>
            <a:r>
              <a:rPr lang="de-DE" dirty="0" err="1"/>
              <a:t>Szent</a:t>
            </a:r>
            <a:r>
              <a:rPr lang="de-DE" dirty="0"/>
              <a:t> </a:t>
            </a:r>
            <a:r>
              <a:rPr lang="de-DE" dirty="0" err="1"/>
              <a:t>Gellért</a:t>
            </a:r>
            <a:r>
              <a:rPr lang="de-DE" dirty="0"/>
              <a:t> </a:t>
            </a:r>
            <a:r>
              <a:rPr lang="de-DE" dirty="0" err="1"/>
              <a:t>búcsú</a:t>
            </a:r>
            <a:r>
              <a:rPr lang="de-DE" dirty="0"/>
              <a:t>, </a:t>
            </a:r>
            <a:endParaRPr lang="hu-HU" dirty="0"/>
          </a:p>
          <a:p>
            <a:pPr lvl="1"/>
            <a:r>
              <a:rPr lang="de-DE" dirty="0" err="1"/>
              <a:t>egy</a:t>
            </a:r>
            <a:r>
              <a:rPr lang="de-DE" dirty="0"/>
              <a:t> </a:t>
            </a:r>
            <a:r>
              <a:rPr lang="de-DE" dirty="0" err="1"/>
              <a:t>októberi</a:t>
            </a:r>
            <a:r>
              <a:rPr lang="de-DE" dirty="0"/>
              <a:t> </a:t>
            </a:r>
            <a:r>
              <a:rPr lang="de-DE" dirty="0" err="1"/>
              <a:t>vasárnapi</a:t>
            </a:r>
            <a:r>
              <a:rPr lang="de-DE" dirty="0"/>
              <a:t> </a:t>
            </a:r>
            <a:r>
              <a:rPr lang="de-DE" dirty="0" err="1"/>
              <a:t>mise</a:t>
            </a:r>
            <a:r>
              <a:rPr lang="de-DE" dirty="0"/>
              <a:t>, </a:t>
            </a:r>
            <a:endParaRPr lang="hu-HU" dirty="0"/>
          </a:p>
          <a:p>
            <a:pPr lvl="1"/>
            <a:r>
              <a:rPr lang="de-DE" dirty="0" err="1"/>
              <a:t>Elsőáldozási</a:t>
            </a:r>
            <a:r>
              <a:rPr lang="de-DE" dirty="0"/>
              <a:t> </a:t>
            </a:r>
            <a:r>
              <a:rPr lang="de-DE" dirty="0" err="1"/>
              <a:t>mise</a:t>
            </a:r>
            <a:r>
              <a:rPr lang="de-DE" dirty="0"/>
              <a:t>, </a:t>
            </a:r>
            <a:endParaRPr lang="hu-HU" dirty="0"/>
          </a:p>
          <a:p>
            <a:pPr lvl="1"/>
            <a:r>
              <a:rPr lang="de-DE" dirty="0" err="1"/>
              <a:t>Karácsonyváró</a:t>
            </a:r>
            <a:r>
              <a:rPr lang="de-DE" dirty="0"/>
              <a:t> </a:t>
            </a:r>
            <a:r>
              <a:rPr lang="de-DE" dirty="0" err="1"/>
              <a:t>hangverseny</a:t>
            </a:r>
            <a:r>
              <a:rPr lang="de-DE" dirty="0"/>
              <a:t>, </a:t>
            </a:r>
            <a:endParaRPr lang="hu-HU" dirty="0"/>
          </a:p>
          <a:p>
            <a:pPr lvl="1"/>
            <a:r>
              <a:rPr lang="de-DE" dirty="0" err="1"/>
              <a:t>Karácsonyi</a:t>
            </a:r>
            <a:r>
              <a:rPr lang="de-DE" dirty="0"/>
              <a:t> </a:t>
            </a:r>
            <a:r>
              <a:rPr lang="de-DE" dirty="0" err="1"/>
              <a:t>nagymise</a:t>
            </a:r>
            <a:endParaRPr lang="de-DE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B4E0C58-E450-4F71-9792-8D8D7385A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89" r="11013"/>
          <a:stretch/>
        </p:blipFill>
        <p:spPr>
          <a:xfrm>
            <a:off x="5576581" y="2052918"/>
            <a:ext cx="5279377" cy="393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50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9C2F1E-FAC5-4F4B-9C8A-24DB5391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Nyugdíjas Klub: Lakóné Marika vezeti</a:t>
            </a:r>
            <a:br>
              <a:rPr lang="hu-HU" dirty="0"/>
            </a:br>
            <a:r>
              <a:rPr lang="hu-HU" dirty="0"/>
              <a:t>kb. 30 fő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3C378DA-F177-4F13-86A3-A1E71AB8F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62500" lnSpcReduction="20000"/>
          </a:bodyPr>
          <a:lstStyle/>
          <a:p>
            <a:r>
              <a:rPr lang="hu-HU" b="1" dirty="0"/>
              <a:t>Január 29: </a:t>
            </a:r>
            <a:r>
              <a:rPr lang="hu-HU" dirty="0"/>
              <a:t>decemberi ünnepeinket. </a:t>
            </a:r>
            <a:endParaRPr lang="de-DE" dirty="0"/>
          </a:p>
          <a:p>
            <a:r>
              <a:rPr lang="hu-HU" b="1" dirty="0"/>
              <a:t>Február 26: </a:t>
            </a:r>
            <a:r>
              <a:rPr lang="hu-HU" dirty="0"/>
              <a:t>Gyuri atya és Norbi a hangos Bibliáról</a:t>
            </a:r>
            <a:endParaRPr lang="de-DE" dirty="0"/>
          </a:p>
          <a:p>
            <a:r>
              <a:rPr lang="hu-HU" b="1" dirty="0"/>
              <a:t>Március : </a:t>
            </a:r>
            <a:r>
              <a:rPr lang="hu-HU" dirty="0"/>
              <a:t>A </a:t>
            </a:r>
            <a:r>
              <a:rPr lang="hu-HU" dirty="0" err="1"/>
              <a:t>pandémia</a:t>
            </a:r>
            <a:r>
              <a:rPr lang="hu-HU" dirty="0"/>
              <a:t> miatt nem volt foglalkozás</a:t>
            </a:r>
            <a:endParaRPr lang="de-DE" dirty="0"/>
          </a:p>
          <a:p>
            <a:r>
              <a:rPr lang="hu-HU" b="1" dirty="0"/>
              <a:t>Április: </a:t>
            </a:r>
            <a:r>
              <a:rPr lang="hu-HU" dirty="0"/>
              <a:t>A </a:t>
            </a:r>
            <a:r>
              <a:rPr lang="hu-HU" dirty="0" err="1"/>
              <a:t>pandémia</a:t>
            </a:r>
            <a:r>
              <a:rPr lang="hu-HU" dirty="0"/>
              <a:t> miatt nem volt foglalkozás</a:t>
            </a:r>
            <a:endParaRPr lang="de-DE" dirty="0"/>
          </a:p>
          <a:p>
            <a:r>
              <a:rPr lang="hu-HU" b="1" dirty="0"/>
              <a:t>04.24</a:t>
            </a:r>
            <a:r>
              <a:rPr lang="hu-HU" dirty="0"/>
              <a:t>: Farkas László akolitus társunk búcsúztatása</a:t>
            </a:r>
            <a:endParaRPr lang="de-DE" dirty="0"/>
          </a:p>
          <a:p>
            <a:r>
              <a:rPr lang="hu-HU" b="1" dirty="0"/>
              <a:t>Május: 05.14</a:t>
            </a:r>
            <a:r>
              <a:rPr lang="hu-HU" dirty="0"/>
              <a:t>.: Séta a szabadban…a rókusi </a:t>
            </a:r>
            <a:r>
              <a:rPr lang="hu-HU" dirty="0" err="1"/>
              <a:t>Vértó</a:t>
            </a:r>
            <a:r>
              <a:rPr lang="hu-HU" dirty="0"/>
              <a:t> köré. </a:t>
            </a:r>
            <a:endParaRPr lang="de-DE" dirty="0"/>
          </a:p>
          <a:p>
            <a:r>
              <a:rPr lang="hu-HU" b="1" dirty="0"/>
              <a:t>05.17</a:t>
            </a:r>
            <a:r>
              <a:rPr lang="hu-HU" dirty="0"/>
              <a:t>: Papp Feri nyugdíjas társunk temetése</a:t>
            </a:r>
            <a:endParaRPr lang="de-DE" dirty="0"/>
          </a:p>
          <a:p>
            <a:r>
              <a:rPr lang="hu-HU" b="1" dirty="0"/>
              <a:t>05.28</a:t>
            </a:r>
            <a:r>
              <a:rPr lang="hu-HU" dirty="0"/>
              <a:t>: Gyógynövényekről beszélgettünk, </a:t>
            </a:r>
            <a:endParaRPr lang="de-DE" dirty="0"/>
          </a:p>
          <a:p>
            <a:r>
              <a:rPr lang="hu-HU" b="1" dirty="0"/>
              <a:t>Június: </a:t>
            </a:r>
            <a:r>
              <a:rPr lang="hu-HU" dirty="0"/>
              <a:t>Ajándékkoncert a Szabadtéri színpadon – 7 fő </a:t>
            </a:r>
            <a:endParaRPr lang="de-DE" dirty="0"/>
          </a:p>
          <a:p>
            <a:r>
              <a:rPr lang="hu-HU" b="1" dirty="0"/>
              <a:t>06. 25</a:t>
            </a:r>
            <a:r>
              <a:rPr lang="hu-HU" dirty="0"/>
              <a:t>: Dr. Suták Gizella doktornő előadása egészségmegőrzés</a:t>
            </a:r>
            <a:endParaRPr lang="de-DE" dirty="0"/>
          </a:p>
          <a:p>
            <a:r>
              <a:rPr lang="hu-HU" b="1" dirty="0"/>
              <a:t>Július: </a:t>
            </a:r>
            <a:r>
              <a:rPr lang="hu-HU" dirty="0"/>
              <a:t>Nyári szünet</a:t>
            </a:r>
            <a:endParaRPr lang="de-DE" dirty="0"/>
          </a:p>
          <a:p>
            <a:endParaRPr lang="hu-HU" b="1" dirty="0"/>
          </a:p>
          <a:p>
            <a:r>
              <a:rPr lang="hu-HU" b="1" dirty="0"/>
              <a:t>Augusztus 27: </a:t>
            </a:r>
            <a:r>
              <a:rPr lang="hu-HU" dirty="0"/>
              <a:t>Készségfejlesztő memóriajátékokat </a:t>
            </a:r>
            <a:endParaRPr lang="de-DE" dirty="0"/>
          </a:p>
          <a:p>
            <a:r>
              <a:rPr lang="hu-HU" b="1" dirty="0"/>
              <a:t>Szeptember: 09.24. </a:t>
            </a:r>
            <a:r>
              <a:rPr lang="hu-HU" dirty="0"/>
              <a:t>Téma az ősz volt: Őszi versek, történetek, emlékek.</a:t>
            </a:r>
            <a:endParaRPr lang="de-DE" dirty="0"/>
          </a:p>
          <a:p>
            <a:r>
              <a:rPr lang="hu-HU" b="1" dirty="0"/>
              <a:t>09.24</a:t>
            </a:r>
            <a:r>
              <a:rPr lang="hu-HU" dirty="0"/>
              <a:t>: </a:t>
            </a:r>
            <a:r>
              <a:rPr lang="hu-HU" dirty="0" err="1"/>
              <a:t>Berczik</a:t>
            </a:r>
            <a:r>
              <a:rPr lang="hu-HU" dirty="0"/>
              <a:t> József nyugdíjas társunk temetése</a:t>
            </a:r>
            <a:endParaRPr lang="de-DE" dirty="0"/>
          </a:p>
          <a:p>
            <a:r>
              <a:rPr lang="hu-HU" b="1" dirty="0"/>
              <a:t>09.28</a:t>
            </a:r>
            <a:r>
              <a:rPr lang="hu-HU" dirty="0"/>
              <a:t>: Vadaspark – 8 fő</a:t>
            </a:r>
            <a:endParaRPr lang="de-DE" dirty="0"/>
          </a:p>
          <a:p>
            <a:r>
              <a:rPr lang="hu-HU" b="1" dirty="0"/>
              <a:t>Október 01: </a:t>
            </a:r>
            <a:r>
              <a:rPr lang="hu-HU" dirty="0"/>
              <a:t>Idősek világnapján IH-ban 7 jegyet kaptunk. </a:t>
            </a:r>
            <a:endParaRPr lang="de-DE" dirty="0"/>
          </a:p>
          <a:p>
            <a:r>
              <a:rPr lang="hu-HU" b="1" dirty="0"/>
              <a:t>10.29</a:t>
            </a:r>
            <a:r>
              <a:rPr lang="hu-HU" dirty="0"/>
              <a:t>: Dévai Anna tanárnő Pilinszky János 100. évfordulója alkalmából. </a:t>
            </a:r>
            <a:endParaRPr lang="de-DE" dirty="0"/>
          </a:p>
          <a:p>
            <a:r>
              <a:rPr lang="hu-HU" b="1" dirty="0"/>
              <a:t>November 26: </a:t>
            </a:r>
            <a:r>
              <a:rPr lang="hu-HU" dirty="0"/>
              <a:t>Mindenki születésnapja. </a:t>
            </a:r>
            <a:endParaRPr lang="de-DE" dirty="0"/>
          </a:p>
          <a:p>
            <a:r>
              <a:rPr lang="hu-HU" b="1" dirty="0"/>
              <a:t>December:12.15: </a:t>
            </a:r>
            <a:r>
              <a:rPr lang="hu-HU" dirty="0"/>
              <a:t>karácsonyváró, évzáró </a:t>
            </a:r>
            <a:endParaRPr lang="de-DE" dirty="0"/>
          </a:p>
          <a:p>
            <a:r>
              <a:rPr lang="hu-HU" b="1" dirty="0"/>
              <a:t>12.20</a:t>
            </a:r>
            <a:r>
              <a:rPr lang="hu-HU" dirty="0"/>
              <a:t>: A városi Karácsonyi Gálára 4 jegyet kaptunk. </a:t>
            </a:r>
            <a:endParaRPr lang="de-DE" dirty="0"/>
          </a:p>
          <a:p>
            <a:pPr marL="0" indent="0">
              <a:buNone/>
            </a:pPr>
            <a:endParaRPr lang="hu-HU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051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78180D-FC51-48FA-8F06-68A4A729B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TÉKA alapítvány, Pályázatok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6CB303-AEDC-417D-A094-30B7A6FD5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Kapott adományok 1.071.671 HUF, plébániának utalt 900.000 HUF</a:t>
            </a:r>
          </a:p>
          <a:p>
            <a:r>
              <a:rPr lang="hu-HU" dirty="0"/>
              <a:t>Nyári plébániai nyaralás </a:t>
            </a:r>
            <a:r>
              <a:rPr lang="hu-HU" dirty="0" err="1"/>
              <a:t>Bereznainé</a:t>
            </a:r>
            <a:r>
              <a:rPr lang="hu-HU" dirty="0"/>
              <a:t> Judit szervezése 35 fő Bakony, </a:t>
            </a:r>
          </a:p>
          <a:p>
            <a:r>
              <a:rPr lang="hu-HU" dirty="0"/>
              <a:t>SZJA 1% 310.344 HUF</a:t>
            </a:r>
          </a:p>
          <a:p>
            <a:r>
              <a:rPr lang="hu-HU" dirty="0"/>
              <a:t>EFOP konzorcium 5.672.613 HUF – 3 ÉVRE</a:t>
            </a:r>
          </a:p>
          <a:p>
            <a:pPr lvl="1"/>
            <a:r>
              <a:rPr lang="hu-HU" dirty="0"/>
              <a:t>Közösség fejlesztő programok</a:t>
            </a:r>
          </a:p>
          <a:p>
            <a:pPr lvl="1"/>
            <a:r>
              <a:rPr lang="hu-HU" dirty="0"/>
              <a:t>Családos nyári nyaralás (KNK)</a:t>
            </a:r>
          </a:p>
          <a:p>
            <a:pPr lvl="1"/>
            <a:r>
              <a:rPr lang="hu-HU" dirty="0"/>
              <a:t>Cserkészek támogatása</a:t>
            </a:r>
          </a:p>
          <a:p>
            <a:pPr lvl="1"/>
            <a:r>
              <a:rPr lang="hu-HU" dirty="0"/>
              <a:t>NEAN-KP  230.000 HUF, rezsi és lézer nyomtató</a:t>
            </a:r>
          </a:p>
          <a:p>
            <a:pPr marL="457200" lvl="1" indent="0">
              <a:buNone/>
            </a:pPr>
            <a:r>
              <a:rPr lang="hu-HU" dirty="0" err="1"/>
              <a:t>Bereznainé</a:t>
            </a:r>
            <a:r>
              <a:rPr lang="hu-HU" dirty="0"/>
              <a:t> Judit ÉS EFOP CSOPOERT elszámolás, pályázat bonyolítása</a:t>
            </a:r>
          </a:p>
          <a:p>
            <a:pPr marL="457200" lvl="1" indent="0">
              <a:buNone/>
            </a:pPr>
            <a:r>
              <a:rPr lang="hu-HU" dirty="0"/>
              <a:t>HACS – közösségi ház fűtés korszerűsítés, templom </a:t>
            </a:r>
            <a:r>
              <a:rPr lang="hu-HU" dirty="0" err="1"/>
              <a:t>klimatizálás</a:t>
            </a:r>
            <a:r>
              <a:rPr lang="hu-HU" dirty="0"/>
              <a:t> – most zajlik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8307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17A310-BD40-443B-B2EC-6FB22603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920" y="452718"/>
            <a:ext cx="9404723" cy="1400530"/>
          </a:xfrm>
        </p:spPr>
        <p:txBody>
          <a:bodyPr/>
          <a:lstStyle/>
          <a:p>
            <a:pPr algn="ctr"/>
            <a:r>
              <a:rPr lang="hu-HU" dirty="0"/>
              <a:t>Sajtó apostolok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C3C6610-4049-4761-8155-DCAFC0051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348345"/>
            <a:ext cx="8946541" cy="4056937"/>
          </a:xfrm>
        </p:spPr>
        <p:txBody>
          <a:bodyPr>
            <a:normAutofit/>
          </a:bodyPr>
          <a:lstStyle/>
          <a:p>
            <a:r>
              <a:rPr lang="hu-HU" dirty="0"/>
              <a:t>Zólyomi Norbert, Dr. </a:t>
            </a:r>
            <a:r>
              <a:rPr lang="hu-HU" dirty="0" err="1"/>
              <a:t>Miseta</a:t>
            </a:r>
            <a:r>
              <a:rPr lang="hu-HU" dirty="0"/>
              <a:t> Mária, Dr. Benyik György</a:t>
            </a:r>
          </a:p>
          <a:p>
            <a:r>
              <a:rPr lang="hu-HU" dirty="0"/>
              <a:t>Szőlő levél (Covid csőd) 41 szám honlapon (összesen 718 szám)</a:t>
            </a:r>
          </a:p>
          <a:p>
            <a:r>
              <a:rPr lang="hu-HU" dirty="0"/>
              <a:t>Szülőfürt 1 alkalommal nyomtatható PDF formában a honlapon</a:t>
            </a:r>
          </a:p>
          <a:p>
            <a:r>
              <a:rPr lang="hu-HU" dirty="0"/>
              <a:t>Faliújság, Facebook</a:t>
            </a:r>
          </a:p>
          <a:p>
            <a:r>
              <a:rPr lang="hu-HU" dirty="0"/>
              <a:t>Levelező listák, heti rendszerességgel 300-400 nem csak a plébániai hívek kapják, egyházmegye, külföld, területen kívüli barátaink</a:t>
            </a:r>
          </a:p>
          <a:p>
            <a:r>
              <a:rPr lang="hu-HU" dirty="0"/>
              <a:t>Városi médiumok, Dél Magyarország, Rádió</a:t>
            </a:r>
          </a:p>
          <a:p>
            <a:r>
              <a:rPr lang="hu-HU" dirty="0"/>
              <a:t>Honlap gondozás: Zólyomi  Norbert</a:t>
            </a:r>
          </a:p>
          <a:p>
            <a:r>
              <a:rPr lang="hu-HU" dirty="0"/>
              <a:t>Belapozás heti 50, havi 300, éves 23700 (2020) / 26700 (2021)</a:t>
            </a:r>
            <a:endParaRPr lang="de-DE" dirty="0"/>
          </a:p>
        </p:txBody>
      </p:sp>
      <p:pic>
        <p:nvPicPr>
          <p:cNvPr id="7170" name="Picture 2" descr="http://szegedtarjanplebania.hu/images/Szolofurt-Front.jpg">
            <a:extLst>
              <a:ext uri="{FF2B5EF4-FFF2-40B4-BE49-F238E27FC236}">
                <a16:creationId xmlns:a16="http://schemas.microsoft.com/office/drawing/2014/main" id="{4FAC2D3A-9230-418C-8B64-2C9077D46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956" y="1171574"/>
            <a:ext cx="42862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03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CE8021-99AD-4E66-BF18-1FB7DF63A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Karitász csoport</a:t>
            </a:r>
            <a:br>
              <a:rPr lang="hu-HU" dirty="0"/>
            </a:br>
            <a:r>
              <a:rPr lang="hu-HU" dirty="0"/>
              <a:t> 12 fő önkéntes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1EB50B-05CD-483D-B823-4509FF0D8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hu-HU" dirty="0"/>
              <a:t>Vezető: Dr. </a:t>
            </a:r>
            <a:r>
              <a:rPr lang="hu-HU" dirty="0" err="1"/>
              <a:t>Miseta</a:t>
            </a:r>
            <a:r>
              <a:rPr lang="hu-HU" dirty="0"/>
              <a:t> Mária, </a:t>
            </a:r>
          </a:p>
          <a:p>
            <a:r>
              <a:rPr lang="hu-HU" dirty="0"/>
              <a:t>Rendszeres támogatott 52 fő</a:t>
            </a:r>
          </a:p>
          <a:p>
            <a:r>
              <a:rPr lang="hu-HU" dirty="0"/>
              <a:t>Bevétel: </a:t>
            </a:r>
          </a:p>
          <a:p>
            <a:pPr lvl="1"/>
            <a:r>
              <a:rPr lang="hu-HU" dirty="0"/>
              <a:t>Szent Antal persely 150.025 HUF</a:t>
            </a:r>
          </a:p>
          <a:p>
            <a:pPr lvl="1"/>
            <a:r>
              <a:rPr lang="hu-HU" dirty="0"/>
              <a:t>Szent Erzsébet gyűjtés 32.000 HUF</a:t>
            </a:r>
          </a:p>
          <a:p>
            <a:pPr lvl="1"/>
            <a:r>
              <a:rPr lang="hu-HU" dirty="0"/>
              <a:t>Adomány 22.000 HUF</a:t>
            </a:r>
          </a:p>
          <a:p>
            <a:pPr lvl="1"/>
            <a:r>
              <a:rPr lang="hu-HU" dirty="0"/>
              <a:t>Karitász központ adománya 40.000 HUF</a:t>
            </a:r>
          </a:p>
          <a:p>
            <a:pPr lvl="1"/>
            <a:r>
              <a:rPr lang="hu-HU" dirty="0"/>
              <a:t>Élelmiszer gyűjtés 110  Kg. (26 család) </a:t>
            </a:r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1"/>
            <a:r>
              <a:rPr lang="hu-HU" dirty="0"/>
              <a:t>Kiadások</a:t>
            </a:r>
          </a:p>
          <a:p>
            <a:pPr lvl="1"/>
            <a:r>
              <a:rPr lang="hu-HU" dirty="0"/>
              <a:t>Fűtés támogatás 76.195 HUF</a:t>
            </a:r>
          </a:p>
          <a:p>
            <a:pPr lvl="1"/>
            <a:r>
              <a:rPr lang="hu-HU" dirty="0"/>
              <a:t>Karácsonyi csomag (48) 88.655 HUF</a:t>
            </a:r>
          </a:p>
          <a:p>
            <a:pPr lvl="1"/>
            <a:r>
              <a:rPr lang="hu-HU" dirty="0"/>
              <a:t>Rezsi segély 61.881 HUF</a:t>
            </a:r>
          </a:p>
        </p:txBody>
      </p:sp>
      <p:pic>
        <p:nvPicPr>
          <p:cNvPr id="4098" name="Picture 2" descr="http://szegedtarjanplebania.hu/galeria/2020-12-06-Egymillio-csillag-a-szegenyekert/DSC07187.jpg">
            <a:extLst>
              <a:ext uri="{FF2B5EF4-FFF2-40B4-BE49-F238E27FC236}">
                <a16:creationId xmlns:a16="http://schemas.microsoft.com/office/drawing/2014/main" id="{CAABE38D-C0ED-40DF-A406-A8CD8DFD2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704" y="268357"/>
            <a:ext cx="3034748" cy="227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914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CC84A1-1624-4233-A1CF-5340EBFA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Ima csoportok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CCBFDE-E975-4110-ACF2-ED755A0F4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Rózsafüzér Társulat</a:t>
            </a:r>
          </a:p>
          <a:p>
            <a:pPr lvl="1"/>
            <a:r>
              <a:rPr lang="hu-HU" dirty="0"/>
              <a:t>Vassné Anikó</a:t>
            </a:r>
          </a:p>
          <a:p>
            <a:r>
              <a:rPr lang="hu-HU" dirty="0"/>
              <a:t>Szent Mónika csoport</a:t>
            </a:r>
          </a:p>
          <a:p>
            <a:pPr lvl="1"/>
            <a:r>
              <a:rPr lang="hu-HU" dirty="0"/>
              <a:t>Rákosné Rózsa</a:t>
            </a:r>
          </a:p>
          <a:p>
            <a:r>
              <a:rPr lang="hu-HU" dirty="0"/>
              <a:t>Szentségimádás (Kedd)</a:t>
            </a:r>
          </a:p>
          <a:p>
            <a:pPr lvl="1"/>
            <a:r>
              <a:rPr lang="hu-HU" dirty="0" err="1"/>
              <a:t>Babiczki</a:t>
            </a:r>
            <a:r>
              <a:rPr lang="hu-HU" dirty="0"/>
              <a:t> András</a:t>
            </a:r>
          </a:p>
          <a:p>
            <a:r>
              <a:rPr lang="hu-HU" dirty="0"/>
              <a:t>Zsolozsma</a:t>
            </a:r>
          </a:p>
          <a:p>
            <a:pPr lvl="1"/>
            <a:r>
              <a:rPr lang="hu-HU" dirty="0"/>
              <a:t>T. Kis László</a:t>
            </a:r>
          </a:p>
          <a:p>
            <a:r>
              <a:rPr lang="hu-HU" dirty="0"/>
              <a:t>NEK</a:t>
            </a:r>
          </a:p>
          <a:p>
            <a:r>
              <a:rPr lang="hu-HU" dirty="0"/>
              <a:t>Folyamatos szentségimádás</a:t>
            </a:r>
            <a:br>
              <a:rPr lang="hu-HU" dirty="0"/>
            </a:br>
            <a:r>
              <a:rPr lang="hu-HU" dirty="0"/>
              <a:t>biztosítása nyitott templom ajtóban</a:t>
            </a:r>
          </a:p>
          <a:p>
            <a:r>
              <a:rPr lang="hu-HU" dirty="0"/>
              <a:t>Litánia</a:t>
            </a:r>
          </a:p>
          <a:p>
            <a:r>
              <a:rPr lang="hu-HU" dirty="0"/>
              <a:t>Keresztút</a:t>
            </a:r>
          </a:p>
          <a:p>
            <a:endParaRPr lang="hu-HU" dirty="0"/>
          </a:p>
          <a:p>
            <a:endParaRPr lang="hu-HU" dirty="0"/>
          </a:p>
          <a:p>
            <a:endParaRPr lang="de-DE" dirty="0"/>
          </a:p>
        </p:txBody>
      </p:sp>
      <p:pic>
        <p:nvPicPr>
          <p:cNvPr id="5122" name="Picture 2" descr="http://szegedtarjanplebania.hu/galeria/2021-06-06-Urnapja/DSC07523.jpg">
            <a:extLst>
              <a:ext uri="{FF2B5EF4-FFF2-40B4-BE49-F238E27FC236}">
                <a16:creationId xmlns:a16="http://schemas.microsoft.com/office/drawing/2014/main" id="{DD90862A-650F-4072-86EB-22BA9154F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988" y="1853248"/>
            <a:ext cx="5779901" cy="433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103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2012A9-E7A8-4E60-BEC1-0B252BDFB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Plébános plébánián kívüli tevékenysége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F815F4-0E78-4206-AA4E-34F1908F7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Órák Gál Ferenc Egyetemen 127 hallagató 37 dolgozat javítás</a:t>
            </a:r>
          </a:p>
          <a:p>
            <a:r>
              <a:rPr lang="hu-HU" dirty="0"/>
              <a:t>Szívek konferenciája online, </a:t>
            </a:r>
          </a:p>
          <a:p>
            <a:pPr lvl="1"/>
            <a:r>
              <a:rPr lang="hu-HU" dirty="0"/>
              <a:t>Róma, Budapest, Debrecen, Pozsony, Komárom, Gyulafehérvár, Kolozsvár,</a:t>
            </a:r>
          </a:p>
          <a:p>
            <a:pPr lvl="1"/>
            <a:r>
              <a:rPr lang="hu-HU" dirty="0"/>
              <a:t> Szabadka, </a:t>
            </a:r>
            <a:r>
              <a:rPr lang="hu-HU" dirty="0" err="1"/>
              <a:t>Tsukuba</a:t>
            </a:r>
            <a:r>
              <a:rPr lang="hu-HU" dirty="0"/>
              <a:t> (Japán) összekapcsolása</a:t>
            </a:r>
          </a:p>
          <a:p>
            <a:r>
              <a:rPr lang="hu-HU" dirty="0"/>
              <a:t> Augustus SZNBK 31. konferencia Galata levélről (32 előadó)</a:t>
            </a:r>
          </a:p>
          <a:p>
            <a:r>
              <a:rPr lang="hu-HU" dirty="0"/>
              <a:t>Könyv </a:t>
            </a:r>
            <a:r>
              <a:rPr lang="hu-HU" dirty="0" err="1"/>
              <a:t>szerk</a:t>
            </a:r>
            <a:r>
              <a:rPr lang="hu-HU" dirty="0"/>
              <a:t>: Áldozat és rítus 28 előadás</a:t>
            </a:r>
          </a:p>
          <a:p>
            <a:r>
              <a:rPr lang="hu-HU" dirty="0"/>
              <a:t> (angol/német előadások a szöveg 70 egyetemre jut el.</a:t>
            </a:r>
          </a:p>
          <a:p>
            <a:r>
              <a:rPr lang="hu-HU" dirty="0"/>
              <a:t>Tudományos cikkek 5: Jeromos, </a:t>
            </a:r>
            <a:r>
              <a:rPr lang="hu-HU" dirty="0" err="1"/>
              <a:t>Vetus</a:t>
            </a:r>
            <a:r>
              <a:rPr lang="hu-HU" dirty="0"/>
              <a:t> </a:t>
            </a:r>
            <a:r>
              <a:rPr lang="hu-HU" dirty="0" err="1"/>
              <a:t>Latina</a:t>
            </a:r>
            <a:r>
              <a:rPr lang="hu-HU" dirty="0"/>
              <a:t>, Jeromos műveltsége,  Talmud keresztény kutatása, Dante és a Biblia.</a:t>
            </a:r>
          </a:p>
          <a:p>
            <a:r>
              <a:rPr lang="hu-HU" dirty="0" err="1"/>
              <a:t>Karióti</a:t>
            </a:r>
            <a:r>
              <a:rPr lang="hu-HU" dirty="0"/>
              <a:t> Júdás könyv szerkesztése</a:t>
            </a:r>
          </a:p>
          <a:p>
            <a:r>
              <a:rPr lang="hu-HU" dirty="0"/>
              <a:t>Oda </a:t>
            </a:r>
            <a:r>
              <a:rPr lang="hu-HU" dirty="0" err="1"/>
              <a:t>Wischmeyer</a:t>
            </a:r>
            <a:r>
              <a:rPr lang="hu-HU" dirty="0"/>
              <a:t>: Bibliai Hermeneutikák </a:t>
            </a:r>
            <a:r>
              <a:rPr lang="hu-HU" dirty="0" err="1"/>
              <a:t>Órigenésztől</a:t>
            </a:r>
            <a:r>
              <a:rPr lang="hu-HU" dirty="0"/>
              <a:t> napjainkig</a:t>
            </a:r>
            <a:br>
              <a:rPr lang="hu-HU" dirty="0"/>
            </a:br>
            <a:r>
              <a:rPr lang="hu-HU" dirty="0"/>
              <a:t>(80 tanulmány, 1000 oldal)</a:t>
            </a:r>
          </a:p>
          <a:p>
            <a:r>
              <a:rPr lang="hu-HU" dirty="0"/>
              <a:t>Kb. 12 rádió riport</a:t>
            </a:r>
          </a:p>
          <a:p>
            <a:endParaRPr lang="hu-HU" dirty="0"/>
          </a:p>
          <a:p>
            <a:endParaRPr lang="de-DE" dirty="0"/>
          </a:p>
        </p:txBody>
      </p:sp>
      <p:pic>
        <p:nvPicPr>
          <p:cNvPr id="6146" name="Picture 2" descr="https://www.sznbk1988.hu/BK-2021/Meghivo-2021.jpg">
            <a:extLst>
              <a:ext uri="{FF2B5EF4-FFF2-40B4-BE49-F238E27FC236}">
                <a16:creationId xmlns:a16="http://schemas.microsoft.com/office/drawing/2014/main" id="{655EBEAA-D5C0-4897-A9A9-30890B23B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509" y="1447214"/>
            <a:ext cx="2544491" cy="540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05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C668BF-78FC-436E-9BEF-2B0DC3D5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Főbb programok, események</a:t>
            </a:r>
            <a:br>
              <a:rPr lang="hu-HU" dirty="0"/>
            </a:br>
            <a:r>
              <a:rPr lang="hu-HU" dirty="0"/>
              <a:t>a plébánián a 2021-es évben</a:t>
            </a:r>
            <a:endParaRPr lang="de-DE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921C774-9F04-4B74-BBD3-FC9B9FB96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hu-HU" dirty="0"/>
              <a:t>Pásztorjáték (december 25.)</a:t>
            </a:r>
            <a:endParaRPr lang="de-DE" dirty="0"/>
          </a:p>
          <a:p>
            <a:r>
              <a:rPr lang="hu-HU" dirty="0"/>
              <a:t>Elsőáldozás (november 21.)</a:t>
            </a:r>
            <a:endParaRPr lang="de-DE" dirty="0"/>
          </a:p>
          <a:p>
            <a:r>
              <a:rPr lang="hu-HU" dirty="0"/>
              <a:t>Jubiláló házasok (november 20.)</a:t>
            </a:r>
            <a:endParaRPr lang="de-DE" dirty="0"/>
          </a:p>
          <a:p>
            <a:r>
              <a:rPr lang="hu-HU" dirty="0"/>
              <a:t>Aigner Zoltán gyászmiséje</a:t>
            </a:r>
            <a:br>
              <a:rPr lang="hu-HU" dirty="0"/>
            </a:br>
            <a:r>
              <a:rPr lang="hu-HU" dirty="0"/>
              <a:t>(október 13.)</a:t>
            </a:r>
            <a:endParaRPr lang="de-DE" dirty="0"/>
          </a:p>
          <a:p>
            <a:r>
              <a:rPr lang="hu-HU" dirty="0"/>
              <a:t>Terményáldás (október 3.)</a:t>
            </a:r>
            <a:endParaRPr lang="de-DE" dirty="0"/>
          </a:p>
          <a:p>
            <a:r>
              <a:rPr lang="hu-HU" dirty="0"/>
              <a:t>Nyugdíjas Klub a Vadasparkban</a:t>
            </a:r>
            <a:br>
              <a:rPr lang="hu-HU" dirty="0"/>
            </a:br>
            <a:r>
              <a:rPr lang="hu-HU" dirty="0"/>
              <a:t>(szeptember 28.)</a:t>
            </a:r>
            <a:endParaRPr lang="de-DE" dirty="0"/>
          </a:p>
          <a:p>
            <a:r>
              <a:rPr lang="hu-HU" dirty="0"/>
              <a:t>Búcsú (szeptember 26.)</a:t>
            </a:r>
            <a:endParaRPr lang="de-DE" dirty="0"/>
          </a:p>
          <a:p>
            <a:r>
              <a:rPr lang="hu-HU" dirty="0"/>
              <a:t>Plébániai nyaralás – Bakony</a:t>
            </a:r>
            <a:br>
              <a:rPr lang="hu-HU" dirty="0"/>
            </a:br>
            <a:r>
              <a:rPr lang="hu-HU" dirty="0"/>
              <a:t>(augusztus 30. - szeptember 4.)</a:t>
            </a:r>
            <a:endParaRPr lang="de-DE" dirty="0"/>
          </a:p>
          <a:p>
            <a:r>
              <a:rPr lang="hu-HU" dirty="0"/>
              <a:t>Családok megáldása (július 25.)</a:t>
            </a:r>
            <a:endParaRPr lang="de-DE" dirty="0"/>
          </a:p>
          <a:p>
            <a:r>
              <a:rPr lang="hu-HU" dirty="0"/>
              <a:t>Hittantábor ( július 5-9.)</a:t>
            </a:r>
            <a:endParaRPr lang="de-DE" dirty="0"/>
          </a:p>
          <a:p>
            <a:r>
              <a:rPr lang="hu-HU" dirty="0"/>
              <a:t>Gyertyaláng évadzárója (június 18.)</a:t>
            </a:r>
            <a:endParaRPr lang="de-DE" dirty="0"/>
          </a:p>
          <a:p>
            <a:r>
              <a:rPr lang="hu-HU" dirty="0"/>
              <a:t>Úrnapja (június 6.)</a:t>
            </a:r>
            <a:endParaRPr lang="de-DE" dirty="0"/>
          </a:p>
          <a:p>
            <a:r>
              <a:rPr lang="hu-HU" dirty="0"/>
              <a:t>Pünkösd (május 23.)</a:t>
            </a:r>
            <a:endParaRPr lang="de-DE" dirty="0"/>
          </a:p>
          <a:p>
            <a:r>
              <a:rPr lang="hu-HU" dirty="0"/>
              <a:t>Nyugdíjas Klub (május 14.)</a:t>
            </a:r>
            <a:endParaRPr lang="de-DE" dirty="0"/>
          </a:p>
          <a:p>
            <a:r>
              <a:rPr lang="hu-HU" dirty="0"/>
              <a:t>Anyák napja (2021. május 2.)</a:t>
            </a:r>
            <a:endParaRPr lang="de-DE" dirty="0"/>
          </a:p>
          <a:p>
            <a:r>
              <a:rPr lang="hu-HU" dirty="0"/>
              <a:t>Felnőtt keresztelés (április 25.)</a:t>
            </a:r>
            <a:endParaRPr lang="de-DE" dirty="0"/>
          </a:p>
          <a:p>
            <a:r>
              <a:rPr lang="hu-HU" dirty="0"/>
              <a:t>Farkas László gyászmiséje (április 24.)</a:t>
            </a:r>
            <a:endParaRPr lang="de-DE" dirty="0"/>
          </a:p>
          <a:p>
            <a:r>
              <a:rPr lang="hu-HU" dirty="0"/>
              <a:t>Virágvasárnap (március 28.)</a:t>
            </a:r>
            <a:endParaRPr lang="de-DE" dirty="0"/>
          </a:p>
          <a:p>
            <a:r>
              <a:rPr lang="hu-HU" dirty="0"/>
              <a:t>Máltai-játszótér szentelés (február 5.)</a:t>
            </a:r>
            <a:endParaRPr lang="de-DE" dirty="0"/>
          </a:p>
          <a:p>
            <a:r>
              <a:rPr lang="hu-HU" dirty="0"/>
              <a:t>Hangos Biblia internetes találkozó (január 24.)</a:t>
            </a:r>
            <a:endParaRPr lang="de-DE" dirty="0"/>
          </a:p>
          <a:p>
            <a:r>
              <a:rPr lang="hu-HU" dirty="0"/>
              <a:t>Vízkereszt (január 6.)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136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FD5F99-DA4D-4D92-949A-E1ABBCA7D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Hitéleti statisztika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E41B35-C1D1-412E-9AD1-784BEA134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695730"/>
            <a:ext cx="8946541" cy="4195481"/>
          </a:xfrm>
        </p:spPr>
        <p:txBody>
          <a:bodyPr numCol="2">
            <a:normAutofit/>
          </a:bodyPr>
          <a:lstStyle/>
          <a:p>
            <a:r>
              <a:rPr lang="hu-HU" dirty="0"/>
              <a:t>Keresztelők 19/26</a:t>
            </a:r>
          </a:p>
          <a:p>
            <a:r>
              <a:rPr lang="hu-HU" dirty="0" err="1"/>
              <a:t>Katekumenek</a:t>
            </a:r>
            <a:r>
              <a:rPr lang="hu-HU" dirty="0"/>
              <a:t> 18/10</a:t>
            </a:r>
          </a:p>
          <a:p>
            <a:r>
              <a:rPr lang="hu-HU" dirty="0"/>
              <a:t>Elsőáldozók 18/10</a:t>
            </a:r>
          </a:p>
          <a:p>
            <a:r>
              <a:rPr lang="hu-HU" dirty="0"/>
              <a:t>Bérmálkozók 17/5</a:t>
            </a:r>
          </a:p>
          <a:p>
            <a:r>
              <a:rPr lang="hu-HU" dirty="0"/>
              <a:t>Házasságkötés 3/3</a:t>
            </a:r>
          </a:p>
          <a:p>
            <a:r>
              <a:rPr lang="hu-HU" dirty="0"/>
              <a:t>Betegek kenete 22/23</a:t>
            </a:r>
          </a:p>
          <a:p>
            <a:r>
              <a:rPr lang="hu-HU" dirty="0"/>
              <a:t>Temetés 29/49</a:t>
            </a:r>
          </a:p>
          <a:p>
            <a:endParaRPr lang="hu-HU" dirty="0"/>
          </a:p>
          <a:p>
            <a:r>
              <a:rPr lang="hu-HU" dirty="0"/>
              <a:t>Templom látogatás vasárnap 300, hétköznap 5</a:t>
            </a:r>
          </a:p>
          <a:p>
            <a:r>
              <a:rPr lang="hu-HU" dirty="0"/>
              <a:t>Szentáldozás vasárnaponként 80-100</a:t>
            </a:r>
          </a:p>
          <a:p>
            <a:r>
              <a:rPr lang="hu-HU" dirty="0"/>
              <a:t>HITOKTATÁS 205/190</a:t>
            </a:r>
            <a:endParaRPr lang="de-DE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B8E8A8E-8215-4870-86BF-DB25AF5A6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971800"/>
            <a:ext cx="4998027" cy="374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61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B4FABE-3C0C-429A-9878-3FA53DE6A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Pénzügyi helyzetünk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5887B4D-E905-4B57-A677-3310EFAFF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Plébánia működési költségének forrásai</a:t>
            </a:r>
          </a:p>
          <a:p>
            <a:r>
              <a:rPr lang="hu-HU" dirty="0"/>
              <a:t>1. Egyházi hozzájárulás</a:t>
            </a:r>
          </a:p>
          <a:p>
            <a:r>
              <a:rPr lang="hu-HU" dirty="0"/>
              <a:t> tervezett  6.000.000 HUF, megvalósult 5.987.727 HUF</a:t>
            </a:r>
          </a:p>
          <a:p>
            <a:r>
              <a:rPr lang="hu-HU" dirty="0"/>
              <a:t>2. Persely adományok</a:t>
            </a:r>
          </a:p>
          <a:p>
            <a:r>
              <a:rPr lang="hu-HU" dirty="0"/>
              <a:t>Tervezett:1.600.000 HUF megvalósult 1.664.375 HUF</a:t>
            </a:r>
          </a:p>
          <a:p>
            <a:r>
              <a:rPr lang="hu-HU" dirty="0"/>
              <a:t>Plébánia fejlesztések forrásai</a:t>
            </a:r>
          </a:p>
          <a:p>
            <a:pPr lvl="1"/>
            <a:r>
              <a:rPr lang="hu-HU" dirty="0"/>
              <a:t>EFOP pályázat – most zárul</a:t>
            </a:r>
          </a:p>
          <a:p>
            <a:pPr lvl="1"/>
            <a:r>
              <a:rPr lang="hu-HU" dirty="0"/>
              <a:t>HACS pályázat – most zajlik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1097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BC299F-56A2-4C34-A66B-E90CE8C9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/>
              <a:t>Képviselő testület</a:t>
            </a:r>
            <a:br>
              <a:rPr lang="hu-HU" dirty="0"/>
            </a:b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E312E0-7EA3-4D6E-8D1B-0B158C200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Képviselőt testületi ülés </a:t>
            </a:r>
          </a:p>
          <a:p>
            <a:r>
              <a:rPr lang="hu-HU" dirty="0"/>
              <a:t>2020 zárszámadás</a:t>
            </a:r>
          </a:p>
          <a:p>
            <a:r>
              <a:rPr lang="hu-HU" dirty="0"/>
              <a:t>2021 költségvetés elfogadása</a:t>
            </a:r>
          </a:p>
          <a:p>
            <a:r>
              <a:rPr lang="hu-HU" dirty="0"/>
              <a:t>2021 szeptember – pénzügyi csőd elhárítása</a:t>
            </a:r>
          </a:p>
          <a:p>
            <a:pPr lvl="1"/>
            <a:r>
              <a:rPr lang="hu-HU" dirty="0"/>
              <a:t>Szeptemberben még 3M hiány volt</a:t>
            </a:r>
          </a:p>
          <a:p>
            <a:r>
              <a:rPr lang="hu-HU" dirty="0"/>
              <a:t>Egyháztanács ülése több ízben</a:t>
            </a:r>
          </a:p>
          <a:p>
            <a:r>
              <a:rPr lang="hu-HU" dirty="0"/>
              <a:t>Pályázatok EFOP,- végelszámolás</a:t>
            </a:r>
          </a:p>
          <a:p>
            <a:r>
              <a:rPr lang="hu-HU" dirty="0"/>
              <a:t>HACS folyamatban lévő beruházás, napelemek,</a:t>
            </a:r>
            <a:br>
              <a:rPr lang="hu-HU" dirty="0"/>
            </a:br>
            <a:r>
              <a:rPr lang="hu-HU" dirty="0"/>
              <a:t>templom </a:t>
            </a:r>
            <a:r>
              <a:rPr lang="hu-HU" dirty="0" err="1"/>
              <a:t>klimatizálása</a:t>
            </a:r>
            <a:endParaRPr lang="hu-HU" dirty="0"/>
          </a:p>
          <a:p>
            <a:endParaRPr lang="hu-HU" dirty="0"/>
          </a:p>
          <a:p>
            <a:endParaRPr lang="de-DE" dirty="0"/>
          </a:p>
        </p:txBody>
      </p:sp>
      <p:pic>
        <p:nvPicPr>
          <p:cNvPr id="1028" name="Picture 4" descr="https://p1.akcdn.net/full/587537487.klarstein-windwaker-eco-split-fair-24k.jpg">
            <a:extLst>
              <a:ext uri="{FF2B5EF4-FFF2-40B4-BE49-F238E27FC236}">
                <a16:creationId xmlns:a16="http://schemas.microsoft.com/office/drawing/2014/main" id="{2704313C-9F39-48C9-AC1B-51F49493E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068" y="2052918"/>
            <a:ext cx="3094048" cy="307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94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40A5FD-E689-4873-A77F-F456974C0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Akolitusok, Új akolitusokra lenne szükség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48034D-F351-47AD-B1E4-33050C8E2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hu-HU" b="1" dirty="0"/>
              <a:t>Aktívak</a:t>
            </a:r>
          </a:p>
          <a:p>
            <a:r>
              <a:rPr lang="hu-HU" dirty="0" err="1"/>
              <a:t>Babiczki</a:t>
            </a:r>
            <a:r>
              <a:rPr lang="hu-HU" dirty="0"/>
              <a:t> András</a:t>
            </a:r>
          </a:p>
          <a:p>
            <a:r>
              <a:rPr lang="hu-HU" dirty="0"/>
              <a:t>T. Kis László</a:t>
            </a:r>
          </a:p>
          <a:p>
            <a:r>
              <a:rPr lang="hu-HU" dirty="0"/>
              <a:t>Szemerédi Károly</a:t>
            </a:r>
          </a:p>
          <a:p>
            <a:r>
              <a:rPr lang="hu-HU" dirty="0"/>
              <a:t>Ocskó Géza</a:t>
            </a:r>
          </a:p>
          <a:p>
            <a:r>
              <a:rPr lang="hu-HU" dirty="0"/>
              <a:t>Feladatuk:</a:t>
            </a:r>
            <a:br>
              <a:rPr lang="hu-HU" dirty="0"/>
            </a:br>
            <a:r>
              <a:rPr lang="hu-HU" dirty="0"/>
              <a:t>Liturgia, áldoztatás, beteg látogatás, temetés</a:t>
            </a:r>
            <a:br>
              <a:rPr lang="hu-HU" dirty="0"/>
            </a:br>
            <a:br>
              <a:rPr lang="hu-HU" dirty="0"/>
            </a:br>
            <a:r>
              <a:rPr lang="hu-HU" dirty="0"/>
              <a:t> </a:t>
            </a:r>
          </a:p>
          <a:p>
            <a:r>
              <a:rPr lang="hu-HU" b="1" dirty="0"/>
              <a:t>Elhunytak</a:t>
            </a:r>
          </a:p>
          <a:p>
            <a:r>
              <a:rPr lang="hu-HU" dirty="0"/>
              <a:t>Farkas László</a:t>
            </a:r>
          </a:p>
          <a:p>
            <a:r>
              <a:rPr lang="hu-HU" dirty="0"/>
              <a:t>Dr. Szabó Endre</a:t>
            </a:r>
          </a:p>
          <a:p>
            <a:r>
              <a:rPr lang="hu-HU" dirty="0"/>
              <a:t>Bimbó Lajos</a:t>
            </a:r>
          </a:p>
          <a:p>
            <a:r>
              <a:rPr lang="hu-HU" dirty="0"/>
              <a:t>Horváth József</a:t>
            </a:r>
          </a:p>
          <a:p>
            <a:r>
              <a:rPr lang="hu-HU" dirty="0" err="1"/>
              <a:t>Rasztik</a:t>
            </a:r>
            <a:r>
              <a:rPr lang="hu-HU" dirty="0"/>
              <a:t> Ferenc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1130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5BB0C0-563B-40B2-B55D-582C9D4F0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Hitoktatás 190 fő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5B8C15-EB05-4875-8CC2-ED77B8405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062" y="1356601"/>
            <a:ext cx="6180716" cy="2944907"/>
          </a:xfrm>
        </p:spPr>
        <p:txBody>
          <a:bodyPr>
            <a:normAutofit/>
          </a:bodyPr>
          <a:lstStyle/>
          <a:p>
            <a:r>
              <a:rPr lang="hu-HU" dirty="0" err="1"/>
              <a:t>Bonifert</a:t>
            </a:r>
            <a:r>
              <a:rPr lang="hu-HU" dirty="0"/>
              <a:t> Domonkos Ált Isk. – Zólyomi Norbert</a:t>
            </a:r>
          </a:p>
          <a:p>
            <a:r>
              <a:rPr lang="hu-HU" dirty="0"/>
              <a:t>Bárczi Gusztáv EGYMI Szögi Ildikó</a:t>
            </a:r>
          </a:p>
          <a:p>
            <a:r>
              <a:rPr lang="hu-HU" dirty="0"/>
              <a:t>Weöres Sándor Ált. Isk. – Szögi Ildikó</a:t>
            </a:r>
          </a:p>
          <a:p>
            <a:endParaRPr lang="hu-HU" dirty="0"/>
          </a:p>
          <a:p>
            <a:r>
              <a:rPr lang="hu-HU" dirty="0"/>
              <a:t>Hittanos tábor június 5-9. (25 fő)</a:t>
            </a:r>
          </a:p>
          <a:p>
            <a:r>
              <a:rPr lang="hu-HU" dirty="0"/>
              <a:t>Elsőáldozás: 5 fő</a:t>
            </a:r>
            <a:endParaRPr lang="de-DE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E64EEDF-3C5C-4F44-9704-46C2BF1E6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613" y="1356601"/>
            <a:ext cx="3822740" cy="5096987"/>
          </a:xfrm>
          <a:prstGeom prst="rect">
            <a:avLst/>
          </a:prstGeom>
        </p:spPr>
      </p:pic>
      <p:pic>
        <p:nvPicPr>
          <p:cNvPr id="6" name="Picture 8" descr="http://szegedtarjanplebania.hu/galeria/2021-11-21-Elsoaldozas/DSC_0044.jpg">
            <a:extLst>
              <a:ext uri="{FF2B5EF4-FFF2-40B4-BE49-F238E27FC236}">
                <a16:creationId xmlns:a16="http://schemas.microsoft.com/office/drawing/2014/main" id="{8C0DB933-5B93-452C-A607-EEA8E9526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98" y="4549210"/>
            <a:ext cx="2854337" cy="190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C6ABAB3B-E5CA-40F8-B552-05199AC13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2452" y="4567041"/>
            <a:ext cx="2539172" cy="190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4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B1D821-BF2F-4A9D-8653-E9EAACF71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Katona Nándor Közösség</a:t>
            </a:r>
            <a:br>
              <a:rPr lang="hu-HU" dirty="0"/>
            </a:br>
            <a:r>
              <a:rPr lang="hu-HU" dirty="0"/>
              <a:t>kb. 20-30 család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880908C-BBB0-4D0E-BFF0-2EC0ABFA2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2021 csak heti online találkozó volt lehetséges</a:t>
            </a:r>
          </a:p>
          <a:p>
            <a:r>
              <a:rPr lang="hu-HU" dirty="0"/>
              <a:t>2021 szeptemberétől péntekenként személyes találkozó</a:t>
            </a:r>
          </a:p>
          <a:p>
            <a:r>
              <a:rPr lang="hu-HU" dirty="0"/>
              <a:t>2021 Augusztus egy hetes táborozás Patcán (Katica Tanya)</a:t>
            </a:r>
            <a:endParaRPr lang="de-DE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3D63C9E-74DE-4606-AA8F-832220378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35" y="3678344"/>
            <a:ext cx="8458674" cy="301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64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62F633-B88E-4419-B105-0E085CAD3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Cserkészek: 126 fő, 5 raj, 16 őrs</a:t>
            </a:r>
            <a:endParaRPr lang="de-DE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370207-4FDE-4627-83E7-F222F329B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Parancsnok Bibók Rita, helyettes Szemerédi Előd, 2021-ben 8 őrsvezető, 5 segédtiszt és 1 tiszt szerzett képesítést.</a:t>
            </a:r>
          </a:p>
          <a:p>
            <a:r>
              <a:rPr lang="hu-HU" dirty="0" err="1"/>
              <a:t>Néri</a:t>
            </a:r>
            <a:r>
              <a:rPr lang="hu-HU" dirty="0"/>
              <a:t> Szent Fülöp kiscserkészek: Lantos Viktória / Szemerédi Előd (4 őrs).</a:t>
            </a:r>
            <a:endParaRPr lang="de-DE" dirty="0"/>
          </a:p>
          <a:p>
            <a:r>
              <a:rPr lang="hu-HU" dirty="0"/>
              <a:t>Sík Sándor raj: Muhari Petra / Perényi Enikő (2 újonc és 6 cserkész őrs). </a:t>
            </a:r>
            <a:endParaRPr lang="de-DE" dirty="0"/>
          </a:p>
          <a:p>
            <a:r>
              <a:rPr lang="hu-HU" dirty="0"/>
              <a:t>Kószák - Radnóti Miklós raj: Olajos Ditti / </a:t>
            </a:r>
            <a:r>
              <a:rPr lang="hu-HU" dirty="0" err="1"/>
              <a:t>Bővíz</a:t>
            </a:r>
            <a:r>
              <a:rPr lang="hu-HU" dirty="0"/>
              <a:t> Anna Bella (2 őrs).</a:t>
            </a:r>
            <a:endParaRPr lang="de-DE" dirty="0"/>
          </a:p>
          <a:p>
            <a:r>
              <a:rPr lang="hu-HU" dirty="0"/>
              <a:t>Vándorok - Széchenyi István raj: Kalocsai Veronika / Olajos Edit.</a:t>
            </a:r>
            <a:endParaRPr lang="de-DE" dirty="0"/>
          </a:p>
          <a:p>
            <a:r>
              <a:rPr lang="hu-HU" dirty="0"/>
              <a:t>Mórahalmon (Barmos György raj), két vegyes őrs. </a:t>
            </a:r>
            <a:endParaRPr lang="de-DE" dirty="0"/>
          </a:p>
          <a:p>
            <a:r>
              <a:rPr lang="hu-HU" dirty="0"/>
              <a:t>Táborozás a Bakonyban, az Ördög-réten,</a:t>
            </a:r>
            <a:endParaRPr lang="de-DE" dirty="0"/>
          </a:p>
          <a:p>
            <a:r>
              <a:rPr lang="hu-HU" dirty="0"/>
              <a:t>A kiscserkészek Csengelén tanyáztak.</a:t>
            </a:r>
            <a:endParaRPr lang="de-DE" dirty="0"/>
          </a:p>
          <a:p>
            <a:r>
              <a:rPr lang="hu-HU" dirty="0"/>
              <a:t>Minden hónapban csapatmisén, az adventiben a Betlehemi Békelángot, részvétel a </a:t>
            </a:r>
            <a:r>
              <a:rPr lang="hu-HU" dirty="0" err="1"/>
              <a:t>Roráte</a:t>
            </a:r>
            <a:r>
              <a:rPr lang="hu-HU" dirty="0"/>
              <a:t> szentmiséken is.</a:t>
            </a:r>
            <a:endParaRPr lang="de-DE" dirty="0"/>
          </a:p>
          <a:p>
            <a:endParaRPr lang="hu-HU" dirty="0"/>
          </a:p>
          <a:p>
            <a:endParaRPr lang="hu-HU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639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1093</Words>
  <Application>Microsoft Office PowerPoint</Application>
  <PresentationFormat>Szélesvásznú</PresentationFormat>
  <Paragraphs>182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Ion</vt:lpstr>
      <vt:lpstr>Tarjánvárosi Szent Gellért Plébánia 2021</vt:lpstr>
      <vt:lpstr>Főbb programok, események a plébánián a 2021-es évben</vt:lpstr>
      <vt:lpstr>Hitéleti statisztika</vt:lpstr>
      <vt:lpstr>Pénzügyi helyzetünk</vt:lpstr>
      <vt:lpstr>Képviselő testület </vt:lpstr>
      <vt:lpstr>Akolitusok, Új akolitusokra lenne szükség</vt:lpstr>
      <vt:lpstr>Hitoktatás 190 fő</vt:lpstr>
      <vt:lpstr>Katona Nándor Közösség kb. 20-30 család</vt:lpstr>
      <vt:lpstr>Cserkészek: 126 fő, 5 raj, 16 őrs</vt:lpstr>
      <vt:lpstr>Vox Laetitiae kórus 11 fő.</vt:lpstr>
      <vt:lpstr>Nyugdíjas Klub: Lakóné Marika vezeti kb. 30 fő</vt:lpstr>
      <vt:lpstr>TÉKA alapítvány, Pályázatok</vt:lpstr>
      <vt:lpstr>Sajtó apostolok</vt:lpstr>
      <vt:lpstr>Karitász csoport  12 fő önkéntes</vt:lpstr>
      <vt:lpstr>Ima csoportok</vt:lpstr>
      <vt:lpstr>Plébános plébánián kívüli tevékenysége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Tarjánvárosi Szent Gellért Plébánia 2021.</dc:title>
  <dc:creator>Benyik atya</dc:creator>
  <cp:lastModifiedBy>Renáta Kiss</cp:lastModifiedBy>
  <cp:revision>43</cp:revision>
  <dcterms:created xsi:type="dcterms:W3CDTF">2021-12-30T08:58:45Z</dcterms:created>
  <dcterms:modified xsi:type="dcterms:W3CDTF">2022-01-01T11:35:30Z</dcterms:modified>
</cp:coreProperties>
</file>